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9" r:id="rId4"/>
    <p:sldId id="267" r:id="rId5"/>
    <p:sldId id="261" r:id="rId6"/>
    <p:sldId id="263" r:id="rId7"/>
    <p:sldId id="264" r:id="rId8"/>
    <p:sldId id="266" r:id="rId9"/>
    <p:sldId id="265" r:id="rId10"/>
    <p:sldId id="269" r:id="rId11"/>
    <p:sldId id="268" r:id="rId12"/>
    <p:sldId id="256" r:id="rId13"/>
    <p:sldId id="258" r:id="rId14"/>
    <p:sldId id="271" r:id="rId15"/>
  </p:sldIdLst>
  <p:sldSz cx="9144000" cy="6858000" type="screen4x3"/>
  <p:notesSz cx="9928225" cy="6797675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75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32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2" charset="0"/>
                <a:cs typeface="ＭＳ Ｐゴシック" pitchFamily="-102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i-FI" altLang="fi-FI" smtClean="0"/>
              <a:t>18.4.2018</a:t>
            </a:r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2" charset="0"/>
                <a:cs typeface="ＭＳ Ｐゴシック" pitchFamily="-102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703E35-1B2C-42A8-B3D8-7F27C147A71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22094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2" charset="0"/>
                <a:cs typeface="ＭＳ Ｐゴシック" pitchFamily="-102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i-FI" altLang="fi-FI" smtClean="0"/>
              <a:t>18.4.2018</a:t>
            </a:r>
            <a:endParaRPr lang="fi-FI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2" charset="0"/>
                <a:cs typeface="ＭＳ Ｐゴシック" pitchFamily="-102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3AB221-D45A-4244-9F24-8CF5DB24B29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89915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ＭＳ Ｐゴシック" pitchFamily="-10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AB221-D45A-4244-9F24-8CF5DB24B29B}" type="slidenum">
              <a:rPr lang="fi-FI" altLang="fi-FI" smtClean="0"/>
              <a:pPr/>
              <a:t>7</a:t>
            </a:fld>
            <a:endParaRPr lang="fi-FI" alt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i-FI" altLang="fi-FI" smtClean="0"/>
              <a:t>18.4.2018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439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 altLang="fi-FI" smtClean="0"/>
              <a:t>18.4.2018</a:t>
            </a:r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3AB221-D45A-4244-9F24-8CF5DB24B29B}" type="slidenum">
              <a:rPr lang="fi-FI" altLang="fi-FI" smtClean="0"/>
              <a:pPr/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8850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0858"/>
            <a:ext cx="7772400" cy="175078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1714"/>
            <a:ext cx="7772400" cy="262708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99C35-2C6D-428B-9E0E-278B1BB697BE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0469-4DC1-42CF-A7E9-B67E7A963D6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733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0E4394D-AC14-42C9-9A19-C7CFDBFCA2B3}" type="datetime1">
              <a:rPr lang="fi-FI" altLang="fi-FI" smtClean="0"/>
              <a:pPr/>
              <a:t>17.4.2018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6492875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6492875"/>
            <a:ext cx="814387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0858FEF-227B-456E-B592-C64D4F6E569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24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3429"/>
            <a:ext cx="4040188" cy="952500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65929"/>
            <a:ext cx="4040188" cy="2960234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845910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65929"/>
            <a:ext cx="4041775" cy="2960234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4842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878DBD-ACEA-4F76-80C1-F1CD83321695}" type="datetime1">
              <a:rPr lang="fi-FI" altLang="fi-FI" smtClean="0"/>
              <a:pPr/>
              <a:t>17.4.2018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6504842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6504842"/>
            <a:ext cx="814387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6B43C39-D606-41F5-A090-7002438066C3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4453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4841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92B8D4E-F31F-42AC-B31D-E63FCA0D346E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6504841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6504841"/>
            <a:ext cx="814387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FBF66C5-F5D8-42C6-A5F6-F706263A0AF2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450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92369" y="6492875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FB7730F-0DC2-4CD9-8ECC-1C8E292F4065}" type="datetime1">
              <a:rPr lang="fi-FI" altLang="fi-FI" smtClean="0"/>
              <a:pPr/>
              <a:t>17.4.2018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9032" y="6492875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85082" y="6492875"/>
            <a:ext cx="814387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546A9A5-E4BA-43DB-B140-90A7768611C3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602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600" b="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4842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31DCF57-0B4C-4153-858B-844BE3611370}" type="datetime1">
              <a:rPr lang="fi-FI" altLang="fi-FI" smtClean="0"/>
              <a:pPr/>
              <a:t>17.4.2018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6504842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6504842"/>
            <a:ext cx="814387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749F62-77DC-43C9-B69B-46B6C8663BCF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6511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1392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C8256BB-6178-4D5F-B7B7-F307362527DA}" type="datetime1">
              <a:rPr lang="fi-FI" altLang="fi-FI" smtClean="0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6481392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6481392"/>
            <a:ext cx="814387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B1F64CE-B77C-4F26-82B6-F4F975412698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021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4842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18EDDD2-0D9E-47A3-9978-E35F12BB356E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6504842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6504842"/>
            <a:ext cx="814387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ABD1747-8B4A-487C-BCD9-26703A617303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74940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0858"/>
            <a:ext cx="7772400" cy="175078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1714"/>
            <a:ext cx="7772400" cy="262708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99C35-2C6D-428B-9E0E-278B1BB697BE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E0469-4DC1-42CF-A7E9-B67E7A963D6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061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tusivutapet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106363" y="0"/>
            <a:ext cx="74818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10" descr="RIKU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63" y="234950"/>
            <a:ext cx="1733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04" y="4200894"/>
            <a:ext cx="4664096" cy="1473569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04" y="1351450"/>
            <a:ext cx="4664096" cy="2597064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60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68574" y="6356350"/>
            <a:ext cx="1333500" cy="365125"/>
          </a:xfrm>
        </p:spPr>
        <p:txBody>
          <a:bodyPr/>
          <a:lstStyle>
            <a:lvl1pPr>
              <a:defRPr/>
            </a:lvl1pPr>
          </a:lstStyle>
          <a:p>
            <a:fld id="{E40BB54D-56A5-4EDB-9BCB-6035BEB9A8B6}" type="datetime1">
              <a:rPr lang="fi-FI" altLang="fi-FI"/>
              <a:pPr/>
              <a:t>17.4.2018</a:t>
            </a:fld>
            <a:endParaRPr lang="fi-FI" alt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4499" y="6356350"/>
            <a:ext cx="2665413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4475" y="6356350"/>
            <a:ext cx="822325" cy="365125"/>
          </a:xfrm>
        </p:spPr>
        <p:txBody>
          <a:bodyPr/>
          <a:lstStyle>
            <a:lvl1pPr>
              <a:defRPr/>
            </a:lvl1pPr>
          </a:lstStyle>
          <a:p>
            <a:fld id="{E9C7E323-A46B-4BA2-B5DF-DA29B0A1021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026" name="Picture 2" descr="http://www.oikeusministerio.fi/material/images/om/ajankohtaista/uutiset/uutiset2014/mJaA7a4j9/OM_fi_sv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62" y="5219356"/>
            <a:ext cx="1922985" cy="4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5846155"/>
            <a:ext cx="840152" cy="8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804988"/>
            <a:ext cx="8229600" cy="36385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3BCE52D-C2BC-428A-B3FB-CD7F751DB705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721813-68CB-4B40-A293-E8F39ECA1B5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etusivutapet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106363" y="0"/>
            <a:ext cx="74818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04" y="4200894"/>
            <a:ext cx="4664096" cy="1473569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04" y="1351450"/>
            <a:ext cx="4664096" cy="2597064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800" b="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68574" y="6356350"/>
            <a:ext cx="1333500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40BB54D-56A5-4EDB-9BCB-6035BEB9A8B6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4499" y="6356350"/>
            <a:ext cx="2665413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4475" y="6356350"/>
            <a:ext cx="822325" cy="365125"/>
          </a:xfrm>
        </p:spPr>
        <p:txBody>
          <a:bodyPr/>
          <a:lstStyle>
            <a:lvl1pPr>
              <a:defRPr/>
            </a:lvl1pPr>
          </a:lstStyle>
          <a:p>
            <a:fld id="{E9C7E323-A46B-4BA2-B5DF-DA29B0A1021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026" name="Picture 2" descr="http://www.oikeusministerio.fi/material/images/om/ajankohtaista/uutiset/uutiset2014/mJaA7a4j9/OM_fi_sv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" y="6078133"/>
            <a:ext cx="2200981" cy="5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" y="5014083"/>
            <a:ext cx="866570" cy="866570"/>
          </a:xfrm>
          <a:prstGeom prst="rect">
            <a:avLst/>
          </a:prstGeom>
        </p:spPr>
      </p:pic>
      <p:sp>
        <p:nvSpPr>
          <p:cNvPr id="11" name="Tekstiruutu 5"/>
          <p:cNvSpPr txBox="1"/>
          <p:nvPr userDrawn="1"/>
        </p:nvSpPr>
        <p:spPr>
          <a:xfrm>
            <a:off x="0" y="4591286"/>
            <a:ext cx="1766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2" charset="-128"/>
                <a:cs typeface="+mn-cs"/>
              </a:defRPr>
            </a:lvl9pPr>
          </a:lstStyle>
          <a:p>
            <a:r>
              <a:rPr lang="fi-FI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Toimintaa</a:t>
            </a:r>
            <a:r>
              <a:rPr lang="fi-FI" sz="1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tukee:</a:t>
            </a:r>
            <a:endParaRPr lang="fi-FI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" y="187005"/>
            <a:ext cx="2126122" cy="14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4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805215"/>
            <a:ext cx="8229600" cy="3719286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870F0C2-3D9A-405B-91DA-CB73565A8D56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A43A389-2E83-4F77-94EC-F96562CE10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7655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704975"/>
            <a:ext cx="8229600" cy="3773488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kaavio napsauttamalla kuvaketta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C084AF5-A919-453A-977A-601CACD9DA4D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782C4F-0798-4F1C-A2A1-BE1657942C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4427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931988"/>
            <a:ext cx="3924300" cy="3465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2488" y="1931988"/>
            <a:ext cx="4024312" cy="3465512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AFB5289-1C14-4F8F-9198-595C0629791B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5CCA015-DD26-44A1-AD5B-287DC770A5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3660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1"/>
            <a:ext cx="8229600" cy="1306286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00052"/>
            <a:ext cx="2667001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3959433"/>
            <a:ext cx="2667000" cy="14968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8630" y="3100052"/>
            <a:ext cx="2548171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8630" y="3959433"/>
            <a:ext cx="2548171" cy="14968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297198" y="3100052"/>
            <a:ext cx="2612116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97198" y="3959433"/>
            <a:ext cx="2612116" cy="14968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B83D6F0E-7A34-46B4-914C-106293E0F7C9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571625" y="5949950"/>
            <a:ext cx="421640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5788025" y="5949950"/>
            <a:ext cx="788988" cy="406400"/>
          </a:xfrm>
        </p:spPr>
        <p:txBody>
          <a:bodyPr/>
          <a:lstStyle>
            <a:lvl1pPr>
              <a:defRPr/>
            </a:lvl1pPr>
          </a:lstStyle>
          <a:p>
            <a:fld id="{5F811657-EF96-4CC0-9DD9-150C66D545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2888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5788025" y="5949950"/>
            <a:ext cx="788988" cy="4064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algn="r" eaLnBrk="1" hangingPunct="1"/>
            <a:fld id="{BA4BF1AF-0899-4BB1-AD8D-E29A1A7B12F1}" type="slidenum">
              <a:rPr lang="fi-FI" altLang="fi-FI" sz="1800">
                <a:solidFill>
                  <a:srgbClr val="BFBFBF"/>
                </a:solidFill>
              </a:rPr>
              <a:pPr algn="r" eaLnBrk="1" hangingPunct="1"/>
              <a:t>‹#›</a:t>
            </a:fld>
            <a:endParaRPr lang="fi-FI" altLang="fi-FI" sz="1800">
              <a:solidFill>
                <a:srgbClr val="BFBFB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228" y="553356"/>
            <a:ext cx="6543572" cy="166007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228" y="2621643"/>
            <a:ext cx="6543572" cy="350452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662214"/>
            <a:ext cx="1528763" cy="1378857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58038" y="6356350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fld id="{42EF2D3B-26F3-498C-8031-C64C674A0068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CB249C6F-0FB5-43D6-9204-D3C9168B756B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571625" y="5949950"/>
            <a:ext cx="421640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6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429"/>
            <a:ext cx="4078514" cy="390373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0"/>
          </p:nvPr>
        </p:nvSpPr>
        <p:spPr>
          <a:xfrm>
            <a:off x="4807857" y="2222429"/>
            <a:ext cx="3878943" cy="3903734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taulukko napsauttamalla kuvaketta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CAF90EAA-F8A0-404F-B34B-54BB32AF14AC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571625" y="5949950"/>
            <a:ext cx="421640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5788025" y="5949950"/>
            <a:ext cx="788988" cy="406400"/>
          </a:xfrm>
        </p:spPr>
        <p:txBody>
          <a:bodyPr/>
          <a:lstStyle>
            <a:lvl1pPr>
              <a:defRPr/>
            </a:lvl1pPr>
          </a:lstStyle>
          <a:p>
            <a:fld id="{E19A27D5-5866-4CD5-B46D-679026540E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63521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429"/>
            <a:ext cx="4078514" cy="390373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4681538" y="2212975"/>
            <a:ext cx="4005262" cy="3913188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kaavio napsauttamalla kuvaketta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fld id="{900145FC-E197-4A27-8933-F5B8C1F7B2B4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41625" y="6356350"/>
            <a:ext cx="3849688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158038" y="6356350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fld id="{FA2646B5-12C1-4218-B528-DA89613854E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682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B0E4394D-AC14-42C9-9A19-C7CFDBFCA2B3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5949950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5949950"/>
            <a:ext cx="814387" cy="406400"/>
          </a:xfrm>
        </p:spPr>
        <p:txBody>
          <a:bodyPr/>
          <a:lstStyle>
            <a:lvl1pPr>
              <a:defRPr/>
            </a:lvl1pPr>
          </a:lstStyle>
          <a:p>
            <a:fld id="{20858FEF-227B-456E-B592-C64D4F6E56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3385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13429"/>
            <a:ext cx="4040188" cy="952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65929"/>
            <a:ext cx="4040188" cy="2960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845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65929"/>
            <a:ext cx="4041775" cy="29602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A1878DBD-ACEA-4F76-80C1-F1CD83321695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5949950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5949950"/>
            <a:ext cx="814387" cy="406400"/>
          </a:xfrm>
        </p:spPr>
        <p:txBody>
          <a:bodyPr/>
          <a:lstStyle>
            <a:lvl1pPr>
              <a:defRPr/>
            </a:lvl1pPr>
          </a:lstStyle>
          <a:p>
            <a:fld id="{16B43C39-D606-41F5-A090-7002438066C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6655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E92B8D4E-F31F-42AC-B31D-E63FCA0D346E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5949950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5949950"/>
            <a:ext cx="814387" cy="406400"/>
          </a:xfrm>
        </p:spPr>
        <p:txBody>
          <a:bodyPr/>
          <a:lstStyle>
            <a:lvl1pPr>
              <a:defRPr/>
            </a:lvl1pPr>
          </a:lstStyle>
          <a:p>
            <a:fld id="{EFBF66C5-F5D8-42C6-A5F6-F706263A0A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794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804988"/>
            <a:ext cx="8229600" cy="363855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BCE52D-C2BC-428A-B3FB-CD7F751DB705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721813-68CB-4B40-A293-E8F39ECA1B5F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98003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AFB7730F-0DC2-4CD9-8ECC-1C8E292F4065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5949950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5949950"/>
            <a:ext cx="814387" cy="406400"/>
          </a:xfrm>
        </p:spPr>
        <p:txBody>
          <a:bodyPr/>
          <a:lstStyle>
            <a:lvl1pPr>
              <a:defRPr/>
            </a:lvl1pPr>
          </a:lstStyle>
          <a:p>
            <a:fld id="{6546A9A5-E4BA-43DB-B140-90A7768611C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21214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131DCF57-0B4C-4153-858B-844BE3611370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5949950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5949950"/>
            <a:ext cx="814387" cy="406400"/>
          </a:xfrm>
        </p:spPr>
        <p:txBody>
          <a:bodyPr/>
          <a:lstStyle>
            <a:lvl1pPr>
              <a:defRPr/>
            </a:lvl1pPr>
          </a:lstStyle>
          <a:p>
            <a:fld id="{77749F62-77DC-43C9-B69B-46B6C8663BC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49230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8C8256BB-6178-4D5F-B7B7-F307362527DA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5949950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5949950"/>
            <a:ext cx="814387" cy="406400"/>
          </a:xfrm>
        </p:spPr>
        <p:txBody>
          <a:bodyPr/>
          <a:lstStyle>
            <a:lvl1pPr>
              <a:defRPr/>
            </a:lvl1pPr>
          </a:lstStyle>
          <a:p>
            <a:fld id="{5B1F64CE-B77C-4F26-82B6-F4F97541269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4778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9950"/>
            <a:ext cx="1114425" cy="365125"/>
          </a:xfrm>
        </p:spPr>
        <p:txBody>
          <a:bodyPr/>
          <a:lstStyle>
            <a:lvl1pPr>
              <a:defRPr/>
            </a:lvl1pPr>
          </a:lstStyle>
          <a:p>
            <a:fld id="{318EDDD2-0D9E-47A3-9978-E35F12BB356E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863" y="5949950"/>
            <a:ext cx="395605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9913" y="5949950"/>
            <a:ext cx="814387" cy="406400"/>
          </a:xfrm>
        </p:spPr>
        <p:txBody>
          <a:bodyPr/>
          <a:lstStyle>
            <a:lvl1pPr>
              <a:defRPr/>
            </a:lvl1pPr>
          </a:lstStyle>
          <a:p>
            <a:fld id="{2ABD1747-8B4A-487C-BCD9-26703A61730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78434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Sisällön paikkamerkki 3"/>
          <p:cNvSpPr>
            <a:spLocks noGrp="1"/>
          </p:cNvSpPr>
          <p:nvPr>
            <p:ph sz="half" idx="13"/>
          </p:nvPr>
        </p:nvSpPr>
        <p:spPr>
          <a:xfrm>
            <a:off x="450927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701F1-3891-4B5A-AF90-94922E7A07CA}" type="datetime1">
              <a:rPr lang="fi-FI" smtClean="0"/>
              <a:t>17.4.2018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979AE-468C-464D-8A51-6961F1B964C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805215"/>
            <a:ext cx="8229600" cy="3719286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noProof="0" dirty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870F0C2-3D9A-405B-91DA-CB73565A8D56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43A389-2E83-4F77-94EC-F96562CE10BF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66669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704975"/>
            <a:ext cx="8229600" cy="3773488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noProof="0" dirty="0" smtClean="0"/>
              <a:t>Lisää kaavio napsauttamalla kuvaketta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C084AF5-A919-453A-977A-601CACD9DA4D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9782C4F-0798-4F1C-A2A1-BE1657942C32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36844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931988"/>
            <a:ext cx="3924300" cy="346551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62488" y="1931988"/>
            <a:ext cx="4024312" cy="3465512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noProof="0" dirty="0" smtClean="0"/>
              <a:t>Lisää kuva napsauttamalla kuvaketta</a:t>
            </a:r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AFB5289-1C14-4F8F-9198-595C0629791B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5CCA015-DD26-44A1-AD5B-287DC770A512}" type="slidenum">
              <a:rPr lang="fi-FI" altLang="fi-FI" smtClean="0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42138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5944333" y="6492875"/>
            <a:ext cx="788988" cy="4064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algn="r" eaLnBrk="1" hangingPunct="1"/>
            <a:fld id="{BA4BF1AF-0899-4BB1-AD8D-E29A1A7B12F1}" type="slidenum">
              <a:rPr lang="fi-FI" altLang="fi-FI" sz="1800">
                <a:solidFill>
                  <a:srgbClr val="BFBFBF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fi-FI" altLang="fi-FI" sz="1800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228" y="553356"/>
            <a:ext cx="6543572" cy="1660073"/>
          </a:xfrm>
        </p:spPr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228" y="2621643"/>
            <a:ext cx="6543572" cy="350452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662214"/>
            <a:ext cx="1528763" cy="1378857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58038" y="6356350"/>
            <a:ext cx="1528762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EF2D3B-26F3-498C-8031-C64C674A0068}" type="slidenum">
              <a:rPr lang="fi-FI" altLang="fi-FI" smtClean="0"/>
              <a:pPr/>
              <a:t>‹#›</a:t>
            </a:fld>
            <a:endParaRPr lang="fi-FI" alt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613508" y="6492875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B249C6F-0FB5-43D6-9204-D3C9168B756B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727933" y="6492875"/>
            <a:ext cx="421640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69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429"/>
            <a:ext cx="4078514" cy="390373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0"/>
          </p:nvPr>
        </p:nvSpPr>
        <p:spPr>
          <a:xfrm>
            <a:off x="4807857" y="2222429"/>
            <a:ext cx="3878943" cy="3903734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noProof="0" smtClean="0"/>
              <a:t>Lisää taulukko napsauttamalla kuvaketta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73575"/>
            <a:ext cx="111442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AF90EAA-F8A0-404F-B34B-54BB32AF14AC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571625" y="6473575"/>
            <a:ext cx="4216400" cy="40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5788025" y="6473575"/>
            <a:ext cx="788988" cy="406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19A27D5-5866-4CD5-B46D-679026540E54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119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429"/>
            <a:ext cx="4078514" cy="390373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4681538" y="2212975"/>
            <a:ext cx="4005262" cy="3913188"/>
          </a:xfrm>
        </p:spPr>
        <p:txBody>
          <a:bodyPr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fi-FI" noProof="0" smtClean="0"/>
              <a:t>Lisää kaavio napsauttamalla kuvaketta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199" y="6489205"/>
            <a:ext cx="1058985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00145FC-E197-4A27-8933-F5B8C1F7B2B4}" type="datetime1">
              <a:rPr lang="fi-FI" altLang="fi-FI" smtClean="0"/>
              <a:pPr/>
              <a:t>17.4.2018</a:t>
            </a:fld>
            <a:endParaRPr lang="fi-FI" alt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622425" y="6489205"/>
            <a:ext cx="3849688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5155407" y="6492875"/>
            <a:ext cx="1528762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A2646B5-12C1-4218-B528-DA89613854EA}" type="slidenum">
              <a:rPr lang="fi-FI" altLang="fi-FI" smtClean="0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4474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5438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1025"/>
            <a:ext cx="8229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tekstin perustyylejä napsauttamalla</a:t>
            </a:r>
          </a:p>
          <a:p>
            <a:pPr lvl="1"/>
            <a:r>
              <a:rPr lang="fi-FI" altLang="fi-FI" dirty="0" smtClean="0"/>
              <a:t>toinen taso</a:t>
            </a:r>
          </a:p>
          <a:p>
            <a:pPr lvl="2"/>
            <a:r>
              <a:rPr lang="fi-FI" altLang="fi-FI" dirty="0" smtClean="0"/>
              <a:t>kolmas taso</a:t>
            </a:r>
          </a:p>
          <a:p>
            <a:pPr lvl="3"/>
            <a:r>
              <a:rPr lang="fi-FI" altLang="fi-FI" dirty="0" smtClean="0"/>
              <a:t>neljäs taso</a:t>
            </a:r>
          </a:p>
          <a:p>
            <a:pPr lvl="4"/>
            <a:r>
              <a:rPr lang="fi-FI" altLang="fi-FI" dirty="0" smtClean="0"/>
              <a:t>viides taso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938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BFBFBF"/>
                </a:solidFill>
              </a:defRPr>
            </a:lvl1pPr>
          </a:lstStyle>
          <a:p>
            <a:fld id="{18DAB81A-3F1F-4F85-95A9-E50BC0993DD8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484938"/>
            <a:ext cx="4216400" cy="4064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8025" y="6484938"/>
            <a:ext cx="671513" cy="406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BFBFBF"/>
                </a:solidFill>
              </a:defRPr>
            </a:lvl1pPr>
          </a:lstStyle>
          <a:p>
            <a:fld id="{EC41B14F-00ED-494D-90C1-66F8503F952B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6" r:id="rId2"/>
    <p:sldLayoutId id="2147483752" r:id="rId3"/>
    <p:sldLayoutId id="2147483753" r:id="rId4"/>
    <p:sldLayoutId id="2147483754" r:id="rId5"/>
    <p:sldLayoutId id="2147483755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accent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-102" charset="2"/>
        <a:buChar char="§"/>
        <a:defRPr sz="3200" kern="1200">
          <a:solidFill>
            <a:srgbClr val="898989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02" charset="2"/>
        <a:buChar char="§"/>
        <a:defRPr sz="2800" kern="1200">
          <a:solidFill>
            <a:srgbClr val="898989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rgbClr val="898989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98989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898989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25438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1025"/>
            <a:ext cx="8229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938"/>
            <a:ext cx="11144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BFBFBF"/>
                </a:solidFill>
              </a:defRPr>
            </a:lvl1pPr>
          </a:lstStyle>
          <a:p>
            <a:fld id="{18DAB81A-3F1F-4F85-95A9-E50BC0993DD8}" type="datetime1">
              <a:rPr lang="fi-FI" altLang="fi-FI"/>
              <a:pPr/>
              <a:t>17.4.2018</a:t>
            </a:fld>
            <a:endParaRPr lang="fi-FI" alt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484938"/>
            <a:ext cx="4216400" cy="4064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8025" y="6484938"/>
            <a:ext cx="671513" cy="406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BFBFBF"/>
                </a:solidFill>
              </a:defRPr>
            </a:lvl1pPr>
          </a:lstStyle>
          <a:p>
            <a:fld id="{EC41B14F-00ED-494D-90C1-66F8503F952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47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accent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accent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-102" charset="2"/>
        <a:buChar char="§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02" charset="2"/>
        <a:buChar char="§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fWVjx3fvcUI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iku.fi/materiaalipaketit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iku.fi/nuoret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96992" y="5188017"/>
            <a:ext cx="4664096" cy="980804"/>
          </a:xfrm>
        </p:spPr>
        <p:txBody>
          <a:bodyPr/>
          <a:lstStyle/>
          <a:p>
            <a:r>
              <a:rPr lang="fi-FI" sz="2400" dirty="0" smtClean="0"/>
              <a:t>Lohja 18.4.2018</a:t>
            </a:r>
          </a:p>
          <a:p>
            <a:r>
              <a:rPr lang="fi-FI" sz="2400" dirty="0" smtClean="0"/>
              <a:t>Janiina Mieronkoski, RIKU</a:t>
            </a:r>
            <a:endParaRPr lang="fi-FI" sz="2400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3290" y="1466018"/>
            <a:ext cx="7037798" cy="312334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fi-FI" sz="4400" b="1" dirty="0"/>
              <a:t>T</a:t>
            </a:r>
            <a:r>
              <a:rPr lang="fi-FI" sz="4400" b="1" dirty="0" smtClean="0"/>
              <a:t>unnistatko rikoksen?</a:t>
            </a:r>
            <a:br>
              <a:rPr lang="fi-FI" sz="4400" b="1" dirty="0" smtClean="0"/>
            </a:br>
            <a:r>
              <a:rPr lang="fi-FI" sz="1400" b="1" dirty="0" smtClean="0"/>
              <a:t/>
            </a:r>
            <a:br>
              <a:rPr lang="fi-FI" sz="1400" b="1" dirty="0" smtClean="0"/>
            </a:br>
            <a:r>
              <a:rPr lang="fi-FI" sz="4000" dirty="0" smtClean="0"/>
              <a:t>- Materiaalipaketit rikosasioiden </a:t>
            </a:r>
            <a:r>
              <a:rPr lang="fi-FI" sz="4000" dirty="0" err="1" smtClean="0"/>
              <a:t>puheeksiottoon</a:t>
            </a:r>
            <a:r>
              <a:rPr lang="fi-FI" sz="4000" dirty="0" smtClean="0"/>
              <a:t> nuorten </a:t>
            </a:r>
            <a:r>
              <a:rPr lang="fi-FI" sz="4000" dirty="0"/>
              <a:t>parissa </a:t>
            </a:r>
            <a:r>
              <a:rPr lang="fi-FI" sz="4000" dirty="0" smtClean="0"/>
              <a:t>työskenteleville</a:t>
            </a:r>
            <a:endParaRPr lang="fi-FI" sz="4000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fi-FI" altLang="fi-FI" sz="1600" dirty="0" smtClean="0">
                <a:solidFill>
                  <a:srgbClr val="BFBFBF"/>
                </a:solidFill>
              </a:rPr>
              <a:t>18.4.2018</a:t>
            </a:r>
            <a:endParaRPr lang="fi-FI" altLang="fi-FI" sz="1600" dirty="0">
              <a:solidFill>
                <a:srgbClr val="BFBFB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799027"/>
          </a:xfrm>
        </p:spPr>
        <p:txBody>
          <a:bodyPr/>
          <a:lstStyle/>
          <a:p>
            <a:r>
              <a:rPr lang="fi-FI" sz="3600" dirty="0"/>
              <a:t>Kaveri seksuaalirikoksen uhrin </a:t>
            </a:r>
            <a:r>
              <a:rPr lang="fi-FI" sz="3600" dirty="0" smtClean="0"/>
              <a:t>tukena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617838" y="4961549"/>
            <a:ext cx="8068962" cy="73561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err="1" smtClean="0"/>
              <a:t>Youtube</a:t>
            </a:r>
            <a:r>
              <a:rPr lang="fi-FI" sz="2400" dirty="0" smtClean="0"/>
              <a:t>-video </a:t>
            </a:r>
            <a:r>
              <a:rPr lang="fi-FI" sz="2000" dirty="0" smtClean="0"/>
              <a:t>(2:11) </a:t>
            </a:r>
            <a:r>
              <a:rPr lang="fi-FI" sz="2800" dirty="0" smtClean="0"/>
              <a:t>: </a:t>
            </a:r>
            <a:r>
              <a:rPr lang="fi-FI" sz="2000" dirty="0">
                <a:hlinkClick r:id="rId2"/>
              </a:rPr>
              <a:t>https://</a:t>
            </a:r>
            <a:r>
              <a:rPr lang="fi-FI" sz="2000" dirty="0" smtClean="0">
                <a:hlinkClick r:id="rId2"/>
              </a:rPr>
              <a:t>youtu.be/fWVjx3fvcUI</a:t>
            </a:r>
            <a:r>
              <a:rPr lang="fi-FI" sz="2000" dirty="0" smtClean="0"/>
              <a:t> 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BE586-E816-4EFB-B186-78173BC1EA2E}" type="datetime1">
              <a:rPr lang="fi-FI" altLang="fi-FI" smtClean="0"/>
              <a:t>17.4.2018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/>
          <a:srcRect t="5946"/>
          <a:stretch/>
        </p:blipFill>
        <p:spPr>
          <a:xfrm>
            <a:off x="2296592" y="1604016"/>
            <a:ext cx="5200283" cy="2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574040" y="417309"/>
            <a:ext cx="7772400" cy="1171302"/>
          </a:xfrm>
        </p:spPr>
        <p:txBody>
          <a:bodyPr/>
          <a:lstStyle/>
          <a:p>
            <a:pPr eaLnBrk="1" hangingPunct="1"/>
            <a:r>
              <a:rPr lang="fi-FI" altLang="fi-FI" sz="3600" dirty="0" smtClean="0">
                <a:latin typeface="Calibri" panose="020F0502020204030204" pitchFamily="34" charset="0"/>
                <a:ea typeface="ＭＳ Ｐゴシック" pitchFamily="-102" charset="-128"/>
              </a:rPr>
              <a:t>Seksuaalirikoksen tunnistaminen ja avun hakemisen tärkeys – materiaalin sisältöä</a:t>
            </a:r>
            <a:endParaRPr lang="fi-FI" altLang="fi-FI" sz="3600" dirty="0" smtClean="0">
              <a:latin typeface="Calibri" panose="020F0502020204030204" pitchFamily="34" charset="0"/>
              <a:ea typeface="ＭＳ Ｐゴシック" pitchFamily="-10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69440"/>
            <a:ext cx="5903259" cy="40538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Seksuaalirikoksen määrittely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Seksuaalisen väkivallan muotoja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Miksi on vaikea puhua?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Miksi pitää hakea apua?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Miten toimia ja hakea apua tilanteeseen?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Miten kertoa?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Kuinka voin tukea?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Mikä Rikosuhripäivystys (RIKU) on?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i-FI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Rikosprosessi</a:t>
            </a:r>
            <a:endParaRPr lang="fi-FI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6993207B-D3C9-4A0D-B2AC-3C8E36A7D459}" type="datetime1">
              <a:rPr lang="fi-FI" altLang="fi-FI" sz="1600" smtClean="0">
                <a:solidFill>
                  <a:srgbClr val="BFBFBF"/>
                </a:solidFill>
                <a:latin typeface="Calibri" panose="020F0502020204030204" pitchFamily="34" charset="0"/>
              </a:rPr>
              <a:t>17.4.2018</a:t>
            </a:fld>
            <a:endParaRPr lang="fi-FI" altLang="fi-FI" sz="1600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>
              <a:latin typeface="Calibri" panose="020F050202020403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25" y="1817957"/>
            <a:ext cx="3081867" cy="1975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dirty="0" smtClean="0">
              <a:ea typeface="ＭＳ Ｐゴシック" pitchFamily="-102" charset="-128"/>
            </a:endParaRPr>
          </a:p>
        </p:txBody>
      </p:sp>
      <p:sp>
        <p:nvSpPr>
          <p:cNvPr id="23555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>
                <a:solidFill>
                  <a:prstClr val="black"/>
                </a:solidFill>
              </a:rPr>
              <a:t>Materiaalipaketit voi ladata maksuttomasti: </a:t>
            </a:r>
            <a:r>
              <a:rPr lang="fi-FI" dirty="0">
                <a:solidFill>
                  <a:schemeClr val="accent1"/>
                </a:solidFill>
                <a:hlinkClick r:id="rId2"/>
              </a:rPr>
              <a:t>www.riku.fi/materiaalipaketit</a:t>
            </a:r>
            <a:r>
              <a:rPr lang="fi-FI" dirty="0">
                <a:solidFill>
                  <a:schemeClr val="accent1"/>
                </a:solidFill>
              </a:rPr>
              <a:t> </a:t>
            </a:r>
          </a:p>
          <a:p>
            <a:endParaRPr lang="fi-FI" altLang="fi-FI" dirty="0" smtClean="0">
              <a:ea typeface="ＭＳ Ｐゴシック" pitchFamily="-102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04D4CDC4-96B9-4094-BAAA-8E582661390A}" type="datetime1">
              <a:rPr lang="fi-FI" altLang="fi-FI" sz="1600" smtClean="0">
                <a:solidFill>
                  <a:srgbClr val="BFBFBF"/>
                </a:solidFill>
              </a:rPr>
              <a:t>17.4.2018</a:t>
            </a:fld>
            <a:endParaRPr lang="fi-FI" altLang="fi-FI" sz="1600" dirty="0">
              <a:solidFill>
                <a:srgbClr val="BFBF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84" y="3469341"/>
            <a:ext cx="3886916" cy="211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305800" cy="942975"/>
          </a:xfrm>
        </p:spPr>
        <p:txBody>
          <a:bodyPr/>
          <a:lstStyle/>
          <a:p>
            <a:r>
              <a:rPr lang="fi-FI" b="1" dirty="0" smtClean="0"/>
              <a:t>Kiitos mielenkiinnostanne!</a:t>
            </a:r>
            <a:endParaRPr lang="fi-FI" b="1" dirty="0"/>
          </a:p>
        </p:txBody>
      </p:sp>
      <p:sp>
        <p:nvSpPr>
          <p:cNvPr id="5" name="Tekstin paikkamerkki 4"/>
          <p:cNvSpPr>
            <a:spLocks noGrp="1"/>
          </p:cNvSpPr>
          <p:nvPr>
            <p:ph sz="half" idx="1"/>
          </p:nvPr>
        </p:nvSpPr>
        <p:spPr>
          <a:xfrm>
            <a:off x="457200" y="1734672"/>
            <a:ext cx="4038600" cy="4168588"/>
          </a:xfrm>
        </p:spPr>
        <p:txBody>
          <a:bodyPr/>
          <a:lstStyle/>
          <a:p>
            <a:pPr marL="0" indent="0">
              <a:buNone/>
            </a:pPr>
            <a:r>
              <a:rPr lang="fi-FI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Länsi-Uudenmaan palvelupisteen toiminnanohjaaja </a:t>
            </a:r>
          </a:p>
          <a:p>
            <a:pPr marL="0" indent="0">
              <a:buNone/>
            </a:pPr>
            <a:r>
              <a:rPr lang="fi-FI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Janiina Mieronkoski</a:t>
            </a:r>
          </a:p>
          <a:p>
            <a:pPr marL="0" indent="0">
              <a:buNone/>
            </a:pPr>
            <a:r>
              <a:rPr lang="fi-FI" sz="2000" u="sng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fi-FI" sz="2000" u="sng" dirty="0" smtClean="0">
                <a:solidFill>
                  <a:schemeClr val="accent1">
                    <a:lumMod val="75000"/>
                  </a:schemeClr>
                </a:solidFill>
              </a:rPr>
              <a:t>aniina.mieronkoski@riku.fi</a:t>
            </a:r>
          </a:p>
          <a:p>
            <a:pPr marL="0" indent="0">
              <a:buNone/>
            </a:pPr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040-351 8500</a:t>
            </a:r>
          </a:p>
          <a:p>
            <a:pPr marL="0" indent="0">
              <a:buNone/>
            </a:pPr>
            <a:endParaRPr lang="fi-FI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i-FI" sz="2400" u="sng" dirty="0" smtClean="0">
                <a:solidFill>
                  <a:schemeClr val="accent1"/>
                </a:solidFill>
              </a:rPr>
              <a:t>Toimistolla uudet tilat</a:t>
            </a:r>
          </a:p>
          <a:p>
            <a:pPr marL="0" indent="0">
              <a:buNone/>
            </a:pPr>
            <a:r>
              <a:rPr lang="fi-FI" sz="2400" u="sng" dirty="0" smtClean="0">
                <a:solidFill>
                  <a:schemeClr val="accent1"/>
                </a:solidFill>
              </a:rPr>
              <a:t>1.5.2018 alkaen:</a:t>
            </a:r>
            <a:endParaRPr lang="fi-FI" sz="2400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Laurinkatu 51 B, 2 krs. </a:t>
            </a:r>
            <a:endParaRPr lang="fi-FI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i-FI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08100 Lohja</a:t>
            </a:r>
            <a:endParaRPr lang="fi-FI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1959" y="2181885"/>
            <a:ext cx="4007667" cy="3005751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8FEF-227B-456E-B592-C64D4F6E5694}" type="slidenum">
              <a:rPr lang="fi-FI" altLang="fi-FI" smtClean="0"/>
              <a:pPr/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18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410966"/>
            <a:ext cx="7772400" cy="883578"/>
          </a:xfrm>
        </p:spPr>
        <p:txBody>
          <a:bodyPr/>
          <a:lstStyle/>
          <a:p>
            <a:r>
              <a:rPr lang="fi-FI" altLang="fi-FI" sz="4400" dirty="0">
                <a:latin typeface="Calibri" panose="020F0502020204030204" pitchFamily="34" charset="0"/>
                <a:ea typeface="ＭＳ Ｐゴシック" pitchFamily="-102" charset="-128"/>
              </a:rPr>
              <a:t>Rikosuhripäivystys</a:t>
            </a:r>
            <a:endParaRPr lang="fi-FI" altLang="fi-FI" sz="5400" dirty="0" smtClean="0">
              <a:latin typeface="Calibri" panose="020F0502020204030204" pitchFamily="34" charset="0"/>
              <a:ea typeface="ＭＳ Ｐゴシック" pitchFamily="-10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75827"/>
            <a:ext cx="7772400" cy="4501461"/>
          </a:xfrm>
        </p:spPr>
        <p:txBody>
          <a:bodyPr/>
          <a:lstStyle/>
          <a:p>
            <a:pPr marL="342900" lvl="0" indent="-342900">
              <a:buClr>
                <a:srgbClr val="FFB71D"/>
              </a:buClr>
              <a:buFont typeface="Wingdings" pitchFamily="-102" charset="2"/>
              <a:buChar char="§"/>
            </a:pP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</a:rPr>
              <a:t>Yhteistyösopimukseen perustuva toiminta, jonka päärahoittajat ovat oikeusministeriö </a:t>
            </a:r>
            <a:r>
              <a:rPr lang="fi-FI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ja </a:t>
            </a: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</a:rPr>
              <a:t>STEA (</a:t>
            </a:r>
            <a:r>
              <a:rPr lang="fi-FI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Sosiaali</a:t>
            </a: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</a:rPr>
              <a:t>- ja terveysjärjestöjen avustuskeskus)</a:t>
            </a:r>
          </a:p>
          <a:p>
            <a:pPr marL="342900" lvl="0" indent="-342900">
              <a:buClr>
                <a:srgbClr val="FFB71D"/>
              </a:buClr>
              <a:buFont typeface="Wingdings" pitchFamily="-102" charset="2"/>
              <a:buChar char="§"/>
            </a:pP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</a:rPr>
              <a:t>Toteuttajatahot:</a:t>
            </a:r>
          </a:p>
          <a:p>
            <a:pPr marL="742950" lvl="1" indent="-285750" algn="l">
              <a:buClr>
                <a:srgbClr val="029DDD"/>
              </a:buClr>
              <a:buFont typeface="Wingdings" pitchFamily="-102" charset="2"/>
              <a:buChar char="§"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</a:rPr>
              <a:t>Ensi- ja turvakotien liitto</a:t>
            </a:r>
          </a:p>
          <a:p>
            <a:pPr marL="742950" lvl="1" indent="-285750" algn="l">
              <a:buClr>
                <a:srgbClr val="029DDD"/>
              </a:buClr>
              <a:buFont typeface="Wingdings" pitchFamily="-102" charset="2"/>
              <a:buChar char="§"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</a:rPr>
              <a:t>Kirkkohallitus</a:t>
            </a:r>
          </a:p>
          <a:p>
            <a:pPr marL="742950" lvl="1" indent="-285750" algn="l">
              <a:buClr>
                <a:srgbClr val="029DDD"/>
              </a:buClr>
              <a:buFont typeface="Wingdings" pitchFamily="-102" charset="2"/>
              <a:buChar char="§"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</a:rPr>
              <a:t>Mannerheimin Lastensuojeluliitto</a:t>
            </a:r>
          </a:p>
          <a:p>
            <a:pPr marL="742950" lvl="1" indent="-285750" algn="l">
              <a:buClr>
                <a:srgbClr val="029DDD"/>
              </a:buClr>
              <a:buFont typeface="Wingdings" pitchFamily="-102" charset="2"/>
              <a:buChar char="§"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</a:rPr>
              <a:t>Suomen Mielenterveysseura (valtakunnallinen koordinaatiojärjestö)</a:t>
            </a:r>
          </a:p>
          <a:p>
            <a:pPr marL="742950" lvl="1" indent="-285750" algn="l">
              <a:buClr>
                <a:srgbClr val="029DDD"/>
              </a:buClr>
              <a:buFont typeface="Wingdings" pitchFamily="-102" charset="2"/>
              <a:buChar char="§"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</a:rPr>
              <a:t>Suomen Punainen Risti </a:t>
            </a:r>
          </a:p>
          <a:p>
            <a:pPr marL="742950" lvl="1" indent="-285750" algn="l">
              <a:buClr>
                <a:srgbClr val="029DDD"/>
              </a:buClr>
              <a:buFont typeface="Wingdings" pitchFamily="-102" charset="2"/>
              <a:buChar char="§"/>
            </a:pPr>
            <a:r>
              <a:rPr lang="fi-FI" sz="1600" dirty="0">
                <a:solidFill>
                  <a:prstClr val="black"/>
                </a:solidFill>
                <a:latin typeface="Calibri" panose="020F0502020204030204" pitchFamily="34" charset="0"/>
              </a:rPr>
              <a:t>Suomen Setlementtiliitto </a:t>
            </a:r>
            <a:endParaRPr lang="fi-FI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algn="l">
              <a:buClr>
                <a:srgbClr val="029DDD"/>
              </a:buClr>
            </a:pPr>
            <a:endParaRPr lang="fi-FI" sz="11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>
              <a:buClr>
                <a:srgbClr val="FFB71D"/>
              </a:buClr>
              <a:buFont typeface="Wingdings" pitchFamily="-102" charset="2"/>
              <a:buChar char="§"/>
            </a:pP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</a:rPr>
              <a:t>Palvelut suunnattu rikoksen uhreille, heidän läheisilleen ja rikosasiassa todistaville</a:t>
            </a:r>
          </a:p>
          <a:p>
            <a:pPr marL="342900" lvl="0" indent="-342900">
              <a:buClr>
                <a:srgbClr val="FFB71D"/>
              </a:buClr>
              <a:buFont typeface="Wingdings" pitchFamily="-102" charset="2"/>
              <a:buChar char="§"/>
            </a:pP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</a:rPr>
              <a:t>Palvelut ovat asiakkaalle maksuttomia</a:t>
            </a:r>
          </a:p>
          <a:p>
            <a:pPr marL="342900" lvl="0" indent="-342900">
              <a:buClr>
                <a:srgbClr val="FFB71D"/>
              </a:buClr>
              <a:buFont typeface="Wingdings" pitchFamily="-102" charset="2"/>
              <a:buChar char="§"/>
            </a:pPr>
            <a:r>
              <a:rPr lang="fi-FI" sz="2000" dirty="0">
                <a:solidFill>
                  <a:prstClr val="black"/>
                </a:solidFill>
                <a:latin typeface="Calibri" panose="020F0502020204030204" pitchFamily="34" charset="0"/>
              </a:rPr>
              <a:t>Palkattua ja vapaaehtoista henkilökuntaa</a:t>
            </a:r>
          </a:p>
          <a:p>
            <a:pPr eaLnBrk="1" hangingPunct="1">
              <a:buFont typeface="Wingdings" pitchFamily="-107" charset="2"/>
              <a:buNone/>
              <a:defRPr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71CF587A-0E2E-4000-87E6-C8F480002582}" type="datetime1">
              <a:rPr lang="fi-FI" altLang="fi-FI" sz="1600">
                <a:solidFill>
                  <a:srgbClr val="BFBFBF"/>
                </a:solidFill>
              </a:rPr>
              <a:pPr eaLnBrk="1" hangingPunct="1"/>
              <a:t>17.4.2018</a:t>
            </a:fld>
            <a:endParaRPr lang="fi-FI" altLang="fi-FI" sz="1600">
              <a:solidFill>
                <a:srgbClr val="BFBF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400545"/>
            <a:ext cx="8229600" cy="937227"/>
          </a:xfrm>
        </p:spPr>
        <p:txBody>
          <a:bodyPr/>
          <a:lstStyle/>
          <a:p>
            <a:r>
              <a:rPr lang="fi-FI" sz="4400" dirty="0" err="1">
                <a:latin typeface="Calibri" panose="020F0502020204030204" pitchFamily="34" charset="0"/>
              </a:rPr>
              <a:t>RIKUn</a:t>
            </a:r>
            <a:r>
              <a:rPr lang="fi-FI" sz="4400" dirty="0">
                <a:latin typeface="Calibri" panose="020F0502020204030204" pitchFamily="34" charset="0"/>
              </a:rPr>
              <a:t> toiminta-alue</a:t>
            </a:r>
            <a:endParaRPr lang="fi-FI" sz="4400" dirty="0">
              <a:latin typeface="Calibri" panose="020F05020202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fi-FI" sz="1846" b="1" dirty="0">
                <a:solidFill>
                  <a:schemeClr val="accent1"/>
                </a:solidFill>
                <a:latin typeface="Calibri" panose="020F0502020204030204" pitchFamily="34" charset="0"/>
              </a:rPr>
              <a:t>Aluetoimistot (7)</a:t>
            </a:r>
          </a:p>
          <a:p>
            <a:pPr>
              <a:lnSpc>
                <a:spcPct val="80000"/>
              </a:lnSpc>
            </a:pPr>
            <a:r>
              <a:rPr lang="fi-FI" sz="1662" dirty="0">
                <a:latin typeface="Calibri" panose="020F0502020204030204" pitchFamily="34" charset="0"/>
              </a:rPr>
              <a:t>Helsinki, Joensuu, Oulu, Rovaniemi Tampere, Turku ja Vaasa, </a:t>
            </a:r>
          </a:p>
          <a:p>
            <a:pPr>
              <a:lnSpc>
                <a:spcPct val="80000"/>
              </a:lnSpc>
            </a:pPr>
            <a:endParaRPr lang="fi-FI" sz="1662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846" b="1" dirty="0">
                <a:solidFill>
                  <a:schemeClr val="accent1"/>
                </a:solidFill>
                <a:latin typeface="Calibri" panose="020F0502020204030204" pitchFamily="34" charset="0"/>
              </a:rPr>
              <a:t>Palvelupisteet </a:t>
            </a:r>
            <a:r>
              <a:rPr lang="fi-FI" sz="1846" b="1" dirty="0">
                <a:solidFill>
                  <a:schemeClr val="accent1"/>
                </a:solidFill>
                <a:latin typeface="Calibri" panose="020F0502020204030204" pitchFamily="34" charset="0"/>
              </a:rPr>
              <a:t>(31) </a:t>
            </a:r>
            <a:endParaRPr lang="fi-FI" sz="1846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fi-FI" sz="1662" dirty="0">
                <a:latin typeface="Calibri" panose="020F0502020204030204" pitchFamily="34" charset="0"/>
              </a:rPr>
              <a:t>Ahvenanmaa, Helsinki</a:t>
            </a:r>
            <a:r>
              <a:rPr lang="fi-FI" sz="1662" dirty="0">
                <a:latin typeface="Calibri" panose="020F0502020204030204" pitchFamily="34" charset="0"/>
              </a:rPr>
              <a:t>, Hämeenlinna, </a:t>
            </a:r>
            <a:r>
              <a:rPr lang="fi-FI" sz="1662" dirty="0">
                <a:latin typeface="Calibri" panose="020F0502020204030204" pitchFamily="34" charset="0"/>
              </a:rPr>
              <a:t>Ivalo, </a:t>
            </a:r>
            <a:r>
              <a:rPr lang="fi-FI" sz="1662" dirty="0">
                <a:latin typeface="Calibri" panose="020F0502020204030204" pitchFamily="34" charset="0"/>
              </a:rPr>
              <a:t>Joensuu, Jyväskylä, Järvenpää, Kajaani, Kemi</a:t>
            </a:r>
            <a:r>
              <a:rPr lang="fi-FI" sz="1662" dirty="0">
                <a:latin typeface="Calibri" panose="020F0502020204030204" pitchFamily="34" charset="0"/>
              </a:rPr>
              <a:t>, </a:t>
            </a:r>
            <a:r>
              <a:rPr lang="fi-FI" sz="1662" dirty="0">
                <a:latin typeface="Calibri" panose="020F0502020204030204" pitchFamily="34" charset="0"/>
              </a:rPr>
              <a:t>Kokkola</a:t>
            </a:r>
            <a:r>
              <a:rPr lang="fi-FI" sz="1662" dirty="0">
                <a:latin typeface="Calibri" panose="020F0502020204030204" pitchFamily="34" charset="0"/>
              </a:rPr>
              <a:t>, Kouvola, </a:t>
            </a:r>
            <a:r>
              <a:rPr lang="fi-FI" sz="1662" dirty="0">
                <a:latin typeface="Calibri" panose="020F0502020204030204" pitchFamily="34" charset="0"/>
              </a:rPr>
              <a:t>Kuopio</a:t>
            </a:r>
            <a:r>
              <a:rPr lang="fi-FI" sz="1662" dirty="0">
                <a:latin typeface="Calibri" panose="020F0502020204030204" pitchFamily="34" charset="0"/>
              </a:rPr>
              <a:t>, Kuusamo, </a:t>
            </a:r>
            <a:r>
              <a:rPr lang="fi-FI" sz="1662" dirty="0">
                <a:latin typeface="Calibri" panose="020F0502020204030204" pitchFamily="34" charset="0"/>
              </a:rPr>
              <a:t>Lahti, Lappeenranta, </a:t>
            </a:r>
            <a:r>
              <a:rPr lang="fi-FI" sz="1662" b="1" dirty="0">
                <a:solidFill>
                  <a:srgbClr val="0070C0"/>
                </a:solidFill>
                <a:latin typeface="Calibri" panose="020F0502020204030204" pitchFamily="34" charset="0"/>
              </a:rPr>
              <a:t>Lohja</a:t>
            </a:r>
            <a:r>
              <a:rPr lang="fi-FI" sz="1662" dirty="0">
                <a:latin typeface="Calibri" panose="020F0502020204030204" pitchFamily="34" charset="0"/>
              </a:rPr>
              <a:t>, Mikkeli</a:t>
            </a:r>
            <a:r>
              <a:rPr lang="fi-FI" sz="1662" dirty="0">
                <a:latin typeface="Calibri" panose="020F0502020204030204" pitchFamily="34" charset="0"/>
              </a:rPr>
              <a:t>, Oulu, Pori, Porvoo, </a:t>
            </a:r>
            <a:r>
              <a:rPr lang="fi-FI" sz="1662" dirty="0">
                <a:latin typeface="Calibri" panose="020F0502020204030204" pitchFamily="34" charset="0"/>
              </a:rPr>
              <a:t>Raahe, Rauma</a:t>
            </a:r>
            <a:r>
              <a:rPr lang="fi-FI" sz="1662" dirty="0">
                <a:latin typeface="Calibri" panose="020F0502020204030204" pitchFamily="34" charset="0"/>
              </a:rPr>
              <a:t>, Rovaniemi, Salo, Sastamala, Savonlinna, Seinäjoki</a:t>
            </a:r>
            <a:r>
              <a:rPr lang="fi-FI" sz="1662" dirty="0">
                <a:latin typeface="Calibri" panose="020F0502020204030204" pitchFamily="34" charset="0"/>
              </a:rPr>
              <a:t>, Sodankylä, </a:t>
            </a:r>
            <a:r>
              <a:rPr lang="fi-FI" sz="1662" dirty="0">
                <a:latin typeface="Calibri" panose="020F0502020204030204" pitchFamily="34" charset="0"/>
              </a:rPr>
              <a:t>Tampere, Turku ja Vaasa</a:t>
            </a:r>
          </a:p>
          <a:p>
            <a:pPr marL="0" indent="0">
              <a:lnSpc>
                <a:spcPct val="80000"/>
              </a:lnSpc>
              <a:buNone/>
            </a:pPr>
            <a:endParaRPr lang="fi-FI" sz="1662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i-FI" sz="1846" b="1" dirty="0">
                <a:solidFill>
                  <a:schemeClr val="accent1"/>
                </a:solidFill>
                <a:latin typeface="Calibri" panose="020F0502020204030204" pitchFamily="34" charset="0"/>
              </a:rPr>
              <a:t>Keskustoimisto</a:t>
            </a:r>
          </a:p>
          <a:p>
            <a:pPr>
              <a:lnSpc>
                <a:spcPct val="80000"/>
              </a:lnSpc>
            </a:pPr>
            <a:r>
              <a:rPr lang="fi-FI" sz="1662" dirty="0">
                <a:latin typeface="Calibri" panose="020F0502020204030204" pitchFamily="34" charset="0"/>
              </a:rPr>
              <a:t>Helsinki</a:t>
            </a:r>
          </a:p>
          <a:p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A43F8D-DFBD-4E55-A419-3F5829E31655}" type="datetime1">
              <a:rPr lang="fi-FI" b="0">
                <a:latin typeface="Calibri" panose="020F0502020204030204" pitchFamily="34" charset="0"/>
              </a:rPr>
              <a:t>17.4.2018</a:t>
            </a:fld>
            <a:endParaRPr lang="fi-FI" b="0" dirty="0">
              <a:latin typeface="Calibri" panose="020F050202020403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fld id="{3B9979AE-468C-464D-8A51-6961F1B964CE}" type="slidenum">
              <a:rPr lang="fi-FI" b="0">
                <a:latin typeface="Calibri" panose="020F0502020204030204" pitchFamily="34" charset="0"/>
              </a:rPr>
              <a:pPr/>
              <a:t>3</a:t>
            </a:fld>
            <a:endParaRPr lang="fi-FI" b="0">
              <a:latin typeface="Calibri" panose="020F050202020403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79" y="1434933"/>
            <a:ext cx="2576146" cy="42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599" cy="1189037"/>
          </a:xfrm>
        </p:spPr>
        <p:txBody>
          <a:bodyPr/>
          <a:lstStyle/>
          <a:p>
            <a:r>
              <a:rPr lang="fi-FI" sz="4400" dirty="0" err="1" smtClean="0">
                <a:latin typeface="Calibri" panose="020F0502020204030204" pitchFamily="34" charset="0"/>
              </a:rPr>
              <a:t>RIKUn</a:t>
            </a:r>
            <a:r>
              <a:rPr lang="fi-FI" sz="4400" dirty="0" smtClean="0">
                <a:latin typeface="Calibri" panose="020F0502020204030204" pitchFamily="34" charset="0"/>
              </a:rPr>
              <a:t> tehtävät</a:t>
            </a:r>
            <a:endParaRPr lang="fi-FI" altLang="fi-FI" sz="4400" dirty="0" smtClean="0">
              <a:latin typeface="Calibri" panose="020F0502020204030204" pitchFamily="34" charset="0"/>
              <a:ea typeface="ＭＳ Ｐゴシック" pitchFamily="-102" charset="-128"/>
            </a:endParaRPr>
          </a:p>
        </p:txBody>
      </p:sp>
      <p:sp>
        <p:nvSpPr>
          <p:cNvPr id="235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0722" y="1627566"/>
            <a:ext cx="5330825" cy="4186379"/>
          </a:xfrm>
        </p:spPr>
        <p:txBody>
          <a:bodyPr/>
          <a:lstStyle/>
          <a:p>
            <a:r>
              <a:rPr lang="fi-FI" sz="2000" dirty="0">
                <a:latin typeface="Calibri" panose="020F0502020204030204" pitchFamily="34" charset="0"/>
              </a:rPr>
              <a:t>Palvelut uhreille, läheisille ja todistajille: 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</a:rPr>
              <a:t>Auttava puhelin, juristin puhelinneuvonta, RIKUnet, RIKUchat, henkilökohtainen tuki ja neuvonta, tukihenkilötoiminta, </a:t>
            </a:r>
            <a:endParaRPr lang="fi-FI" sz="2000" dirty="0" smtClean="0">
              <a:latin typeface="Calibri" panose="020F0502020204030204" pitchFamily="34" charset="0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22313" algn="l"/>
              </a:tabLst>
            </a:pPr>
            <a:r>
              <a:rPr lang="fi-FI" sz="2000" dirty="0" smtClean="0">
                <a:latin typeface="Calibri" panose="020F0502020204030204" pitchFamily="34" charset="0"/>
              </a:rPr>
              <a:t>	</a:t>
            </a:r>
            <a:r>
              <a:rPr lang="fi-FI" sz="2000" dirty="0" err="1" smtClean="0">
                <a:latin typeface="Calibri" panose="020F0502020204030204" pitchFamily="34" charset="0"/>
              </a:rPr>
              <a:t>Visitor</a:t>
            </a:r>
            <a:r>
              <a:rPr lang="fi-FI" sz="2000" dirty="0" smtClean="0">
                <a:latin typeface="Calibri" panose="020F0502020204030204" pitchFamily="34" charset="0"/>
              </a:rPr>
              <a:t>-toiminta </a:t>
            </a:r>
            <a:r>
              <a:rPr lang="fi-FI" sz="2000" dirty="0" smtClean="0">
                <a:latin typeface="Calibri" panose="020F0502020204030204" pitchFamily="34" charset="0"/>
              </a:rPr>
              <a:t>tuomioistuimessa</a:t>
            </a:r>
            <a:endParaRPr lang="fi-FI" sz="2000" dirty="0">
              <a:latin typeface="Calibri" panose="020F0502020204030204" pitchFamily="34" charset="0"/>
            </a:endParaRPr>
          </a:p>
          <a:p>
            <a:r>
              <a:rPr lang="fi-FI" sz="2000" dirty="0">
                <a:latin typeface="Calibri" panose="020F0502020204030204" pitchFamily="34" charset="0"/>
              </a:rPr>
              <a:t>Vaikuttaminen: </a:t>
            </a:r>
          </a:p>
          <a:p>
            <a:pPr lvl="1"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</a:rPr>
              <a:t>Kannanotot, koulutustoiminta, kehittämistoiminta, materiaalien tuottaminen, viestintä ja markkinointi</a:t>
            </a:r>
          </a:p>
          <a:p>
            <a:r>
              <a:rPr lang="fi-FI" sz="2000" dirty="0">
                <a:latin typeface="Calibri" panose="020F0502020204030204" pitchFamily="34" charset="0"/>
              </a:rPr>
              <a:t>Kehittämistyö </a:t>
            </a:r>
            <a:r>
              <a:rPr lang="fi-FI" sz="2000" dirty="0" err="1" smtClean="0">
                <a:latin typeface="Calibri" panose="020F0502020204030204" pitchFamily="34" charset="0"/>
              </a:rPr>
              <a:t>STEA:n</a:t>
            </a:r>
            <a:r>
              <a:rPr lang="fi-FI" sz="2000" dirty="0" smtClean="0">
                <a:latin typeface="Calibri" panose="020F0502020204030204" pitchFamily="34" charset="0"/>
              </a:rPr>
              <a:t> </a:t>
            </a:r>
            <a:r>
              <a:rPr lang="fi-FI" sz="2000" dirty="0">
                <a:latin typeface="Calibri" panose="020F0502020204030204" pitchFamily="34" charset="0"/>
              </a:rPr>
              <a:t>tuella: </a:t>
            </a:r>
          </a:p>
          <a:p>
            <a:pPr lvl="1"/>
            <a:r>
              <a:rPr lang="fi-FI" sz="2000" dirty="0">
                <a:latin typeface="Calibri" panose="020F0502020204030204" pitchFamily="34" charset="0"/>
              </a:rPr>
              <a:t>Erilaiset hankkeet</a:t>
            </a:r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751A5D08-A959-404C-98F1-4716E176950C}" type="datetime1">
              <a:rPr lang="fi-FI" altLang="fi-FI" sz="1600">
                <a:solidFill>
                  <a:srgbClr val="BFBFBF"/>
                </a:solidFill>
              </a:rPr>
              <a:pPr eaLnBrk="1" hangingPunct="1"/>
              <a:t>17.4.2018</a:t>
            </a:fld>
            <a:endParaRPr lang="fi-FI" altLang="fi-FI" sz="1600">
              <a:solidFill>
                <a:srgbClr val="BFBF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r="21304"/>
          <a:stretch/>
        </p:blipFill>
        <p:spPr>
          <a:xfrm>
            <a:off x="5975318" y="2251881"/>
            <a:ext cx="2868432" cy="28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599" cy="1189037"/>
          </a:xfrm>
        </p:spPr>
        <p:txBody>
          <a:bodyPr/>
          <a:lstStyle/>
          <a:p>
            <a:r>
              <a:rPr lang="fi-FI" sz="4400" dirty="0" smtClean="0">
                <a:latin typeface="Calibri" panose="020F0502020204030204" pitchFamily="34" charset="0"/>
              </a:rPr>
              <a:t>Nuorille suunnatut palvelut</a:t>
            </a:r>
            <a:endParaRPr lang="fi-FI" altLang="fi-FI" sz="4400" dirty="0" smtClean="0">
              <a:latin typeface="Calibri" panose="020F0502020204030204" pitchFamily="34" charset="0"/>
              <a:ea typeface="ＭＳ Ｐゴシック" pitchFamily="-102" charset="-128"/>
            </a:endParaRPr>
          </a:p>
        </p:txBody>
      </p:sp>
      <p:sp>
        <p:nvSpPr>
          <p:cNvPr id="235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968761"/>
            <a:ext cx="8229600" cy="3638550"/>
          </a:xfrm>
        </p:spPr>
        <p:txBody>
          <a:bodyPr/>
          <a:lstStyle/>
          <a:p>
            <a:r>
              <a:rPr lang="fi-FI" sz="2000" dirty="0">
                <a:latin typeface="Calibri" panose="020F0502020204030204" pitchFamily="34" charset="0"/>
              </a:rPr>
              <a:t>Chat: </a:t>
            </a:r>
            <a:r>
              <a:rPr lang="fi-FI" sz="2000" dirty="0" smtClean="0">
                <a:latin typeface="Calibri" panose="020F0502020204030204" pitchFamily="34" charset="0"/>
                <a:hlinkClick r:id="rId2"/>
              </a:rPr>
              <a:t>www.riku.fi</a:t>
            </a:r>
            <a:r>
              <a:rPr lang="fi-FI" sz="2000" dirty="0" smtClean="0">
                <a:latin typeface="Calibri" panose="020F0502020204030204" pitchFamily="34" charset="0"/>
              </a:rPr>
              <a:t> </a:t>
            </a:r>
            <a:endParaRPr lang="fi-FI" sz="2000" dirty="0">
              <a:latin typeface="Calibri" panose="020F0502020204030204" pitchFamily="34" charset="0"/>
            </a:endParaRPr>
          </a:p>
          <a:p>
            <a:r>
              <a:rPr lang="fi-FI" sz="2000" dirty="0">
                <a:latin typeface="Calibri" panose="020F0502020204030204" pitchFamily="34" charset="0"/>
              </a:rPr>
              <a:t>Videot, testit, pelit</a:t>
            </a:r>
          </a:p>
          <a:p>
            <a:r>
              <a:rPr lang="fi-FI" sz="2000" dirty="0">
                <a:latin typeface="Calibri" panose="020F0502020204030204" pitchFamily="34" charset="0"/>
              </a:rPr>
              <a:t>Kyselyt &amp; blogit</a:t>
            </a:r>
          </a:p>
          <a:p>
            <a:r>
              <a:rPr lang="fi-FI" sz="2000" dirty="0">
                <a:latin typeface="Calibri" panose="020F0502020204030204" pitchFamily="34" charset="0"/>
              </a:rPr>
              <a:t>Ask.fm: Rikosuhripäivystys</a:t>
            </a:r>
          </a:p>
          <a:p>
            <a:r>
              <a:rPr lang="fi-FI" sz="2000" dirty="0">
                <a:latin typeface="Calibri" panose="020F0502020204030204" pitchFamily="34" charset="0"/>
              </a:rPr>
              <a:t>Instagram: </a:t>
            </a:r>
            <a:r>
              <a:rPr lang="fi-FI" sz="2000" dirty="0" err="1">
                <a:latin typeface="Calibri" panose="020F0502020204030204" pitchFamily="34" charset="0"/>
              </a:rPr>
              <a:t>rikosuhripaivystys</a:t>
            </a:r>
            <a:endParaRPr lang="fi-FI" sz="2000" dirty="0">
              <a:latin typeface="Calibri" panose="020F0502020204030204" pitchFamily="34" charset="0"/>
            </a:endParaRPr>
          </a:p>
          <a:p>
            <a:r>
              <a:rPr lang="fi-FI" sz="2000" dirty="0">
                <a:latin typeface="Calibri" panose="020F0502020204030204" pitchFamily="34" charset="0"/>
              </a:rPr>
              <a:t>IRC-Galleria: Rikosuhripäivystys</a:t>
            </a:r>
          </a:p>
          <a:p>
            <a:r>
              <a:rPr lang="fi-FI" sz="2000" dirty="0">
                <a:latin typeface="Calibri" panose="020F0502020204030204" pitchFamily="34" charset="0"/>
              </a:rPr>
              <a:t>Facebook: Rikosuhripäivystys</a:t>
            </a:r>
          </a:p>
          <a:p>
            <a:r>
              <a:rPr lang="fi-FI" sz="2000" dirty="0">
                <a:latin typeface="Calibri" panose="020F0502020204030204" pitchFamily="34" charset="0"/>
              </a:rPr>
              <a:t>Twitter: Rikosuhripäivystys</a:t>
            </a:r>
          </a:p>
          <a:p>
            <a:r>
              <a:rPr lang="fi-FI" sz="2000" dirty="0" err="1">
                <a:latin typeface="Calibri" panose="020F0502020204030204" pitchFamily="34" charset="0"/>
              </a:rPr>
              <a:t>Help.some</a:t>
            </a:r>
            <a:r>
              <a:rPr lang="fi-FI" sz="2000" dirty="0">
                <a:latin typeface="Calibri" panose="020F0502020204030204" pitchFamily="34" charset="0"/>
              </a:rPr>
              <a:t> (mobiilisovellus)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751A5D08-A959-404C-98F1-4716E176950C}" type="datetime1">
              <a:rPr lang="fi-FI" altLang="fi-FI" sz="1600">
                <a:solidFill>
                  <a:srgbClr val="BFBFBF"/>
                </a:solidFill>
              </a:rPr>
              <a:pPr eaLnBrk="1" hangingPunct="1"/>
              <a:t>17.4.2018</a:t>
            </a:fld>
            <a:endParaRPr lang="fi-FI" altLang="fi-FI" sz="1600">
              <a:solidFill>
                <a:srgbClr val="BFBF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068" y="1715875"/>
            <a:ext cx="345673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446067"/>
            <a:ext cx="8440615" cy="1189037"/>
          </a:xfrm>
        </p:spPr>
        <p:txBody>
          <a:bodyPr/>
          <a:lstStyle/>
          <a:p>
            <a:r>
              <a:rPr lang="fi-FI" altLang="fi-FI" sz="4400" dirty="0">
                <a:latin typeface="Calibri" panose="020F0502020204030204" pitchFamily="34" charset="0"/>
              </a:rPr>
              <a:t>Menetelmiä rikosasioiden </a:t>
            </a:r>
            <a:r>
              <a:rPr lang="fi-FI" altLang="fi-FI" sz="4400" dirty="0" smtClean="0">
                <a:latin typeface="Calibri" panose="020F0502020204030204" pitchFamily="34" charset="0"/>
              </a:rPr>
              <a:t>puheeksi-ottoon</a:t>
            </a:r>
            <a:endParaRPr lang="fi-FI" altLang="fi-FI" sz="4400" dirty="0" smtClean="0">
              <a:latin typeface="Calibri" panose="020F0502020204030204" pitchFamily="34" charset="0"/>
              <a:ea typeface="ＭＳ Ｐゴシック" pitchFamily="-102" charset="-128"/>
            </a:endParaRPr>
          </a:p>
        </p:txBody>
      </p:sp>
      <p:sp>
        <p:nvSpPr>
          <p:cNvPr id="235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909186"/>
            <a:ext cx="8229600" cy="4027589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Materiaalipaketit </a:t>
            </a: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helpottavat vaikeiden asioiden puheeksiottoa nuorten </a:t>
            </a: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kanssa.</a:t>
            </a:r>
            <a:endParaRPr lang="fi-FI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Materiaalipaketit lisäävät nuorten tietoisuutta rikosasioista, auttavat nuoria tunnistamaan rikokset sekä rohkaisevat rikosasioista puhumiseen ja avun </a:t>
            </a: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hakemiseen.</a:t>
            </a:r>
          </a:p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>
                <a:solidFill>
                  <a:prstClr val="black"/>
                </a:solidFill>
                <a:latin typeface="Calibri" panose="020F0502020204030204" pitchFamily="34" charset="0"/>
              </a:rPr>
              <a:t>Materiaalipaketit sisältävät eri vaihtoehtoja aiheiden käsittelyyn</a:t>
            </a: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fi-FI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Aft>
                <a:spcPts val="600"/>
              </a:spcAft>
              <a:buClr>
                <a:srgbClr val="FFB71D"/>
              </a:buClr>
            </a:pPr>
            <a:endParaRPr lang="fi-FI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029DDD"/>
              </a:buClr>
            </a:pPr>
            <a:endParaRPr lang="fi-FI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Clr>
                <a:srgbClr val="FFB71D"/>
              </a:buClr>
              <a:buNone/>
            </a:pP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751A5D08-A959-404C-98F1-4716E176950C}" type="datetime1">
              <a:rPr lang="fi-FI" altLang="fi-FI" sz="1600">
                <a:solidFill>
                  <a:srgbClr val="BFBFBF"/>
                </a:solidFill>
              </a:rPr>
              <a:pPr eaLnBrk="1" hangingPunct="1"/>
              <a:t>17.4.2018</a:t>
            </a:fld>
            <a:endParaRPr lang="fi-FI" altLang="fi-FI" sz="1600">
              <a:solidFill>
                <a:srgbClr val="BFBF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599" cy="897881"/>
          </a:xfrm>
        </p:spPr>
        <p:txBody>
          <a:bodyPr/>
          <a:lstStyle/>
          <a:p>
            <a:r>
              <a:rPr lang="fi-FI" altLang="fi-FI" sz="4400" dirty="0">
                <a:latin typeface="Calibri" panose="020F0502020204030204" pitchFamily="34" charset="0"/>
              </a:rPr>
              <a:t>Materiaalipaketit</a:t>
            </a:r>
            <a:endParaRPr lang="fi-FI" altLang="fi-FI" dirty="0" smtClean="0">
              <a:latin typeface="Calibri" panose="020F0502020204030204" pitchFamily="34" charset="0"/>
              <a:ea typeface="ＭＳ Ｐゴシック" pitchFamily="-102" charset="-128"/>
            </a:endParaRPr>
          </a:p>
        </p:txBody>
      </p:sp>
      <p:sp>
        <p:nvSpPr>
          <p:cNvPr id="235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14475"/>
            <a:ext cx="8229600" cy="4182940"/>
          </a:xfrm>
        </p:spPr>
        <p:txBody>
          <a:bodyPr/>
          <a:lstStyle/>
          <a:p>
            <a:pPr lvl="0">
              <a:buClr>
                <a:srgbClr val="FFB71D"/>
              </a:buClr>
            </a:pP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Materiaalipaketit ovat kaikille nuorten parissa työskenteleville, esimerkiksi:</a:t>
            </a:r>
          </a:p>
          <a:p>
            <a:pPr lvl="1">
              <a:buClr>
                <a:srgbClr val="029DDD"/>
              </a:buClr>
            </a:pP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Opettajille, </a:t>
            </a:r>
            <a:endParaRPr lang="fi-FI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029DDD"/>
              </a:buClr>
            </a:pP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nuorisotyöntekijöille </a:t>
            </a: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ja </a:t>
            </a:r>
            <a:endParaRPr lang="fi-FI" sz="2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>
              <a:spcAft>
                <a:spcPts val="1200"/>
              </a:spcAft>
              <a:buClr>
                <a:srgbClr val="029DDD"/>
              </a:buClr>
            </a:pP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seurakunnan </a:t>
            </a: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työntekijöille</a:t>
            </a:r>
          </a:p>
          <a:p>
            <a:pPr lvl="0">
              <a:buClr>
                <a:srgbClr val="FFB71D"/>
              </a:buClr>
            </a:pP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Materiaalipaketteja voi hyödyntää nuorten parissa, esimerkiksi:</a:t>
            </a:r>
          </a:p>
          <a:p>
            <a:pPr lvl="1">
              <a:buClr>
                <a:srgbClr val="029DDD"/>
              </a:buClr>
            </a:pP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Koulujen </a:t>
            </a:r>
            <a:r>
              <a:rPr lang="fi-FI" sz="2200" dirty="0">
                <a:solidFill>
                  <a:prstClr val="black"/>
                </a:solidFill>
                <a:latin typeface="Calibri" panose="020F0502020204030204" pitchFamily="34" charset="0"/>
              </a:rPr>
              <a:t>oppitunneilla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i-F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esim.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terveystiedon, yhteiskuntaopin tai luokanvalvojan </a:t>
            </a:r>
            <a:r>
              <a:rPr lang="fi-F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tunneilla)</a:t>
            </a: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buClr>
                <a:srgbClr val="029DDD"/>
              </a:buClr>
            </a:pPr>
            <a:r>
              <a:rPr lang="fi-FI" sz="2200" dirty="0">
                <a:solidFill>
                  <a:prstClr val="black"/>
                </a:solidFill>
                <a:latin typeface="Calibri" panose="020F0502020204030204" pitchFamily="34" charset="0"/>
              </a:rPr>
              <a:t>Nuorisotiloilla </a:t>
            </a:r>
            <a:r>
              <a:rPr lang="fi-FI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i-FI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esim. nuorten </a:t>
            </a:r>
            <a:r>
              <a:rPr lang="fi-FI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iltoja eri </a:t>
            </a:r>
            <a:r>
              <a:rPr lang="fi-FI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teemoilla)</a:t>
            </a: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lvl="1">
              <a:buClr>
                <a:srgbClr val="029DDD"/>
              </a:buClr>
            </a:pPr>
            <a:r>
              <a:rPr lang="fi-FI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rippileireillä</a:t>
            </a:r>
          </a:p>
          <a:p>
            <a:pPr marL="457200" lvl="1" indent="0">
              <a:buClr>
                <a:srgbClr val="029DDD"/>
              </a:buClr>
              <a:buNone/>
            </a:pPr>
            <a:endParaRPr lang="fi-FI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772E237C-1B62-4CAB-8AF4-7179797BC3EC}" type="datetime1">
              <a:rPr lang="fi-FI" altLang="fi-FI" sz="1600" smtClean="0">
                <a:solidFill>
                  <a:srgbClr val="BFBFBF"/>
                </a:solidFill>
              </a:rPr>
              <a:t>17.4.2018</a:t>
            </a:fld>
            <a:endParaRPr lang="fi-FI" altLang="fi-FI" sz="1600">
              <a:solidFill>
                <a:srgbClr val="BFBF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599" cy="1189037"/>
          </a:xfrm>
        </p:spPr>
        <p:txBody>
          <a:bodyPr/>
          <a:lstStyle/>
          <a:p>
            <a:r>
              <a:rPr lang="fi-FI" altLang="fi-FI" sz="4400" dirty="0">
                <a:solidFill>
                  <a:srgbClr val="029DDD"/>
                </a:solidFill>
                <a:latin typeface="Calibri" panose="020F0502020204030204" pitchFamily="34" charset="0"/>
              </a:rPr>
              <a:t>Materiaalipaketit</a:t>
            </a:r>
            <a:endParaRPr lang="fi-FI" altLang="fi-FI" sz="4000" dirty="0" smtClean="0">
              <a:latin typeface="Calibri" panose="020F0502020204030204" pitchFamily="34" charset="0"/>
              <a:ea typeface="ＭＳ Ｐゴシック" pitchFamily="-102" charset="-128"/>
            </a:endParaRPr>
          </a:p>
        </p:txBody>
      </p:sp>
      <p:sp>
        <p:nvSpPr>
          <p:cNvPr id="2355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9779" y="1828800"/>
            <a:ext cx="8229600" cy="3743601"/>
          </a:xfrm>
        </p:spPr>
        <p:txBody>
          <a:bodyPr/>
          <a:lstStyle/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Mitä on seurusteluväkivalta? – Pohdintaa omien rajojen tunnistamisesta</a:t>
            </a:r>
          </a:p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Fyysisen väkivallan vakavuus ja puhumisen tärkeys</a:t>
            </a:r>
          </a:p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Seksuaalirikoksen tunnistaminen ja avun hakemisen tärkeys </a:t>
            </a:r>
            <a:r>
              <a:rPr 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fi-FI" sz="24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finns</a:t>
            </a:r>
            <a:r>
              <a:rPr 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även</a:t>
            </a:r>
            <a:r>
              <a:rPr 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på</a:t>
            </a:r>
            <a:r>
              <a:rPr 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svenska</a:t>
            </a:r>
            <a:r>
              <a:rPr 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endParaRPr lang="fi-FI" sz="24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Väkivallasta perheessä saa puhua – Mitä tarkoittaa avun saaminen?</a:t>
            </a:r>
          </a:p>
          <a:p>
            <a:pPr lvl="0">
              <a:spcAft>
                <a:spcPts val="600"/>
              </a:spcAft>
              <a:buClr>
                <a:srgbClr val="FFB71D"/>
              </a:buClr>
            </a:pP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Tunnistammeko koulussa tapahtuvat rikokset?</a:t>
            </a:r>
          </a:p>
          <a:p>
            <a:pPr marL="0" lvl="0" indent="0">
              <a:buClr>
                <a:srgbClr val="FFB71D"/>
              </a:buClr>
              <a:buNone/>
            </a:pPr>
            <a:endParaRPr lang="fi-F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fld id="{57607075-23BE-497F-8908-F54633F08EBB}" type="datetime1">
              <a:rPr lang="fi-FI" altLang="fi-FI" sz="1600" smtClean="0">
                <a:solidFill>
                  <a:srgbClr val="BFBFBF"/>
                </a:solidFill>
              </a:rPr>
              <a:t>17.4.2018</a:t>
            </a:fld>
            <a:endParaRPr lang="fi-FI" altLang="fi-FI" sz="1600">
              <a:solidFill>
                <a:srgbClr val="BFBF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25439"/>
            <a:ext cx="8229600" cy="870316"/>
          </a:xfrm>
        </p:spPr>
        <p:txBody>
          <a:bodyPr/>
          <a:lstStyle/>
          <a:p>
            <a:r>
              <a:rPr lang="fi-FI" sz="4400" dirty="0">
                <a:latin typeface="Calibri" panose="020F0502020204030204" pitchFamily="34" charset="0"/>
              </a:rPr>
              <a:t>Materiaalipaketit sisältävät</a:t>
            </a:r>
            <a:r>
              <a:rPr lang="fi-FI" sz="4400" dirty="0" smtClean="0">
                <a:latin typeface="Calibri" panose="020F0502020204030204" pitchFamily="34" charset="0"/>
              </a:rPr>
              <a:t>:</a:t>
            </a:r>
            <a:endParaRPr lang="fi-FI" sz="4400" dirty="0">
              <a:latin typeface="Calibri" panose="020F050202020403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457200" y="1517300"/>
            <a:ext cx="8229600" cy="4491613"/>
          </a:xfrm>
        </p:spPr>
        <p:txBody>
          <a:bodyPr/>
          <a:lstStyle/>
          <a:p>
            <a:r>
              <a:rPr lang="fi-FI" sz="2400" b="1" dirty="0">
                <a:latin typeface="Calibri" panose="020F0502020204030204" pitchFamily="34" charset="0"/>
              </a:rPr>
              <a:t>Ohjeet</a:t>
            </a:r>
            <a:r>
              <a:rPr lang="fi-FI" sz="2400" dirty="0">
                <a:latin typeface="Calibri" panose="020F0502020204030204" pitchFamily="34" charset="0"/>
              </a:rPr>
              <a:t> materiaalien käyttöön</a:t>
            </a:r>
          </a:p>
          <a:p>
            <a:r>
              <a:rPr lang="fi-FI" sz="2400" b="1" dirty="0">
                <a:latin typeface="Calibri" panose="020F0502020204030204" pitchFamily="34" charset="0"/>
              </a:rPr>
              <a:t>Videot</a:t>
            </a:r>
          </a:p>
          <a:p>
            <a:r>
              <a:rPr lang="fi-FI" sz="2400" b="1" dirty="0" err="1">
                <a:latin typeface="Calibri" panose="020F0502020204030204" pitchFamily="34" charset="0"/>
              </a:rPr>
              <a:t>PowerPoint-</a:t>
            </a:r>
            <a:r>
              <a:rPr lang="fi-FI" sz="2400" b="1" dirty="0">
                <a:latin typeface="Calibri" panose="020F0502020204030204" pitchFamily="34" charset="0"/>
              </a:rPr>
              <a:t> esitykset: </a:t>
            </a:r>
            <a:r>
              <a:rPr lang="fi-FI" sz="2400" dirty="0">
                <a:latin typeface="Calibri" panose="020F0502020204030204" pitchFamily="34" charset="0"/>
              </a:rPr>
              <a:t>tarkoitus on määritellä ilmiötä ja lisätä tietämystä aiheesta</a:t>
            </a:r>
          </a:p>
          <a:p>
            <a:r>
              <a:rPr lang="fi-FI" sz="2400" b="1" dirty="0">
                <a:latin typeface="Calibri" panose="020F0502020204030204" pitchFamily="34" charset="0"/>
              </a:rPr>
              <a:t>Keskustelumateriaalia:</a:t>
            </a:r>
            <a:r>
              <a:rPr lang="fi-FI" sz="2400" dirty="0">
                <a:latin typeface="Calibri" panose="020F0502020204030204" pitchFamily="34" charset="0"/>
              </a:rPr>
              <a:t> tarkoitus herättää nuoria itse ajattelemaan ilmiötä sekä kannustaa tuomaan esille omia mielipiteitä</a:t>
            </a:r>
          </a:p>
          <a:p>
            <a:r>
              <a:rPr lang="fi-FI" sz="2400" b="1" dirty="0" smtClean="0">
                <a:latin typeface="Calibri" panose="020F0502020204030204" pitchFamily="34" charset="0"/>
              </a:rPr>
              <a:t>Tietokilpailun:</a:t>
            </a:r>
            <a:r>
              <a:rPr lang="fi-FI" sz="2400" dirty="0" smtClean="0">
                <a:latin typeface="Calibri" panose="020F0502020204030204" pitchFamily="34" charset="0"/>
              </a:rPr>
              <a:t> </a:t>
            </a:r>
            <a:r>
              <a:rPr lang="fi-FI" sz="2400" dirty="0">
                <a:latin typeface="Calibri" panose="020F0502020204030204" pitchFamily="34" charset="0"/>
              </a:rPr>
              <a:t>erilainen tapa oppia, herättää keskustelua ja tuoda tietämystä </a:t>
            </a:r>
            <a:r>
              <a:rPr lang="fi-FI" sz="2400" dirty="0" smtClean="0">
                <a:latin typeface="Calibri" panose="020F0502020204030204" pitchFamily="34" charset="0"/>
              </a:rPr>
              <a:t>ilmiöstä</a:t>
            </a:r>
          </a:p>
          <a:p>
            <a:r>
              <a:rPr lang="fi-FI" sz="2400" b="1" dirty="0" smtClean="0">
                <a:latin typeface="Calibri" panose="020F0502020204030204" pitchFamily="34" charset="0"/>
              </a:rPr>
              <a:t>Kirje huoltajille:</a:t>
            </a:r>
            <a:r>
              <a:rPr lang="fi-FI" sz="2400" dirty="0">
                <a:latin typeface="Calibri" panose="020F0502020204030204" pitchFamily="34" charset="0"/>
              </a:rPr>
              <a:t> </a:t>
            </a:r>
            <a:r>
              <a:rPr lang="fi-FI" sz="2400" dirty="0" smtClean="0">
                <a:latin typeface="Calibri" panose="020F0502020204030204" pitchFamily="34" charset="0"/>
              </a:rPr>
              <a:t>tarkoitus </a:t>
            </a:r>
            <a:r>
              <a:rPr lang="fi-FI" sz="2400" dirty="0">
                <a:latin typeface="Calibri" panose="020F0502020204030204" pitchFamily="34" charset="0"/>
              </a:rPr>
              <a:t>on mahdollistaa keskustelun jatkaminen nuoren kotona.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AF1B2A-C9BE-4339-B662-67FE7897B729}" type="datetime1">
              <a:rPr lang="fi-FI" altLang="fi-FI" smtClean="0"/>
              <a:t>17.4.2018</a:t>
            </a:fld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75709"/>
      </p:ext>
    </p:extLst>
  </p:cSld>
  <p:clrMapOvr>
    <a:masterClrMapping/>
  </p:clrMapOvr>
</p:sld>
</file>

<file path=ppt/theme/theme1.xml><?xml version="1.0" encoding="utf-8"?>
<a:theme xmlns:a="http://schemas.openxmlformats.org/drawingml/2006/main" name="RIKU_presentation">
  <a:themeElements>
    <a:clrScheme name="RIKU">
      <a:dk1>
        <a:sysClr val="windowText" lastClr="000000"/>
      </a:dk1>
      <a:lt1>
        <a:sysClr val="window" lastClr="FFFFFF"/>
      </a:lt1>
      <a:dk2>
        <a:srgbClr val="FFB71D"/>
      </a:dk2>
      <a:lt2>
        <a:srgbClr val="F8F8F8"/>
      </a:lt2>
      <a:accent1>
        <a:srgbClr val="029DDD"/>
      </a:accent1>
      <a:accent2>
        <a:srgbClr val="78B201"/>
      </a:accent2>
      <a:accent3>
        <a:srgbClr val="EBAF0D"/>
      </a:accent3>
      <a:accent4>
        <a:srgbClr val="91D70D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IKU_presentation">
  <a:themeElements>
    <a:clrScheme name="RIKU">
      <a:dk1>
        <a:sysClr val="windowText" lastClr="000000"/>
      </a:dk1>
      <a:lt1>
        <a:sysClr val="window" lastClr="FFFFFF"/>
      </a:lt1>
      <a:dk2>
        <a:srgbClr val="FFB71D"/>
      </a:dk2>
      <a:lt2>
        <a:srgbClr val="F8F8F8"/>
      </a:lt2>
      <a:accent1>
        <a:srgbClr val="029DDD"/>
      </a:accent1>
      <a:accent2>
        <a:srgbClr val="78B201"/>
      </a:accent2>
      <a:accent3>
        <a:srgbClr val="EBAF0D"/>
      </a:accent3>
      <a:accent4>
        <a:srgbClr val="91D70D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497</Words>
  <Application>Microsoft Office PowerPoint</Application>
  <PresentationFormat>Näytössä katseltava diaesitys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RIKU_presentation</vt:lpstr>
      <vt:lpstr>1_RIKU_presentation</vt:lpstr>
      <vt:lpstr>Tunnistatko rikoksen?  - Materiaalipaketit rikosasioiden puheeksiottoon nuorten parissa työskenteleville</vt:lpstr>
      <vt:lpstr>Rikosuhripäivystys</vt:lpstr>
      <vt:lpstr>RIKUn toiminta-alue</vt:lpstr>
      <vt:lpstr>RIKUn tehtävät</vt:lpstr>
      <vt:lpstr>Nuorille suunnatut palvelut</vt:lpstr>
      <vt:lpstr>Menetelmiä rikosasioiden puheeksi-ottoon</vt:lpstr>
      <vt:lpstr>Materiaalipaketit</vt:lpstr>
      <vt:lpstr>Materiaalipaketit</vt:lpstr>
      <vt:lpstr>Materiaalipaketit sisältävät:</vt:lpstr>
      <vt:lpstr>Kaveri seksuaalirikoksen uhrin tukena</vt:lpstr>
      <vt:lpstr>Seksuaalirikoksen tunnistaminen ja avun hakemisen tärkeys – materiaalin sisältöä</vt:lpstr>
      <vt:lpstr>PowerPoint-esitys</vt:lpstr>
      <vt:lpstr>Kiitos mielenkiinnostanne!</vt:lpstr>
    </vt:vector>
  </TitlesOfParts>
  <Company>Suomen mielenterveysseura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Jaana Koivukangas</dc:creator>
  <cp:lastModifiedBy>Janiina Mieronkoski</cp:lastModifiedBy>
  <cp:revision>27</cp:revision>
  <cp:lastPrinted>2018-04-17T13:31:53Z</cp:lastPrinted>
  <dcterms:created xsi:type="dcterms:W3CDTF">2014-10-07T05:51:54Z</dcterms:created>
  <dcterms:modified xsi:type="dcterms:W3CDTF">2018-04-17T13:39:20Z</dcterms:modified>
</cp:coreProperties>
</file>